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3"/>
  </p:notesMasterIdLst>
  <p:sldIdLst>
    <p:sldId id="293" r:id="rId5"/>
    <p:sldId id="257" r:id="rId6"/>
    <p:sldId id="300" r:id="rId7"/>
    <p:sldId id="264" r:id="rId8"/>
    <p:sldId id="299" r:id="rId9"/>
    <p:sldId id="298" r:id="rId10"/>
    <p:sldId id="281" r:id="rId11"/>
    <p:sldId id="295" r:id="rId12"/>
  </p:sldIdLst>
  <p:sldSz cx="18288000" cy="10287000"/>
  <p:notesSz cx="6858000" cy="9144000"/>
  <p:embeddedFontLst>
    <p:embeddedFont>
      <p:font typeface="Ink Free" panose="03080402000500000000" pitchFamily="66" charset="0"/>
      <p:regular r:id="rId14"/>
    </p:embeddedFont>
    <p:embeddedFont>
      <p:font typeface="Raleway" pitchFamily="2" charset="0"/>
      <p:regular r:id="rId15"/>
      <p:bold r:id="rId16"/>
      <p:italic r:id="rId17"/>
      <p:boldItalic r:id="rId18"/>
    </p:embeddedFont>
    <p:embeddedFont>
      <p:font typeface="Raleway Bold" charset="0"/>
      <p:regular r:id="rId19"/>
      <p:bold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AA7D97-2D95-D16A-60A8-77CF18284844}" name="Sophia Ortega" initials="SO" userId="S::sophia@indagodevelopment.co.uk::ad2a4988-6a86-4a92-baf1-cb12a1f172d7" providerId="AD"/>
  <p188:author id="{B4BB5DB8-E660-D047-6E13-470AF6BA4C04}" name="Bhavin Tailor" initials="BT" userId="S::bhavin@indagodevelopment.co.uk::cb035b68-67ae-41c4-90f1-59450d41c1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C8F"/>
    <a:srgbClr val="FEFFFA"/>
    <a:srgbClr val="927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EEAB7B-D7CF-A3BA-895B-6CB59CB0B470}" v="288" dt="2025-03-05T17:39:57.922"/>
    <p1510:client id="{B71962D1-9DDF-08A5-EA6C-D9AFB437DB70}" v="184" dt="2025-03-04T13:47:22.831"/>
    <p1510:client id="{DDB4CE62-2FA2-19B6-8E95-DA8DFEB1A0BF}" v="328" dt="2025-03-06T12:45:37.0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2E614-024D-40AF-A4EC-84367A97A07C}" type="datetimeFigureOut">
              <a:t>3/6/2025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370EF-E2E4-49A3-B892-5AF07AA12A7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87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Please change image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370EF-E2E4-49A3-B892-5AF07AA12A7B}" type="slidenum">
              <a:rPr lang="en-GB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80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Bhav  Meg / Ann / Rosie – phot of each and name/title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370EF-E2E4-49A3-B892-5AF07AA12A7B}" type="slidenum">
              <a:rPr lang="en-GB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25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4">
            <a:extLst>
              <a:ext uri="{FF2B5EF4-FFF2-40B4-BE49-F238E27FC236}">
                <a16:creationId xmlns:a16="http://schemas.microsoft.com/office/drawing/2014/main" id="{120106E5-6A5F-8250-8728-074F478EF1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05472" y="1896997"/>
            <a:ext cx="3506188" cy="3506188"/>
          </a:xfrm>
        </p:spPr>
        <p:txBody>
          <a:bodyPr/>
          <a:lstStyle/>
          <a:p>
            <a:endParaRPr lang="en-PK"/>
          </a:p>
        </p:txBody>
      </p:sp>
      <p:sp>
        <p:nvSpPr>
          <p:cNvPr id="20" name="Picture Placeholder 24">
            <a:extLst>
              <a:ext uri="{FF2B5EF4-FFF2-40B4-BE49-F238E27FC236}">
                <a16:creationId xmlns:a16="http://schemas.microsoft.com/office/drawing/2014/main" id="{84DE2AED-2ACA-B679-F499-5BF7B30285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99836" y="1896997"/>
            <a:ext cx="3506188" cy="3506188"/>
          </a:xfrm>
        </p:spPr>
        <p:txBody>
          <a:bodyPr/>
          <a:lstStyle/>
          <a:p>
            <a:endParaRPr lang="en-PK"/>
          </a:p>
        </p:txBody>
      </p:sp>
      <p:sp>
        <p:nvSpPr>
          <p:cNvPr id="21" name="Picture Placeholder 24">
            <a:extLst>
              <a:ext uri="{FF2B5EF4-FFF2-40B4-BE49-F238E27FC236}">
                <a16:creationId xmlns:a16="http://schemas.microsoft.com/office/drawing/2014/main" id="{1BF58CDB-C4C6-E2B8-C73D-BC6C5F1DBC2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287492" y="1896997"/>
            <a:ext cx="3506188" cy="3506188"/>
          </a:xfrm>
        </p:spPr>
        <p:txBody>
          <a:bodyPr/>
          <a:lstStyle/>
          <a:p>
            <a:endParaRPr lang="en-P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.sv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12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1.sv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1.svg"/><Relationship Id="rId7" Type="http://schemas.openxmlformats.org/officeDocument/2006/relationships/image" Target="../media/image2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24.svg"/><Relationship Id="rId7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svg"/><Relationship Id="rId5" Type="http://schemas.openxmlformats.org/officeDocument/2006/relationships/image" Target="../media/image1.png"/><Relationship Id="rId10" Type="http://schemas.openxmlformats.org/officeDocument/2006/relationships/image" Target="../media/image32.png"/><Relationship Id="rId4" Type="http://schemas.openxmlformats.org/officeDocument/2006/relationships/image" Target="../media/image24.sv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2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3.png"/><Relationship Id="rId4" Type="http://schemas.openxmlformats.org/officeDocument/2006/relationships/hyperlink" Target="http://www.indagodevelopment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4362041"/>
            <a:ext cx="6761212" cy="17107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341"/>
              </a:lnSpc>
            </a:pPr>
            <a:r>
              <a:rPr lang="en-US" sz="11403" b="1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rPr>
              <a:t>Welcome</a:t>
            </a:r>
          </a:p>
        </p:txBody>
      </p:sp>
      <p:sp>
        <p:nvSpPr>
          <p:cNvPr id="3" name="Freeform 3"/>
          <p:cNvSpPr/>
          <p:nvPr/>
        </p:nvSpPr>
        <p:spPr>
          <a:xfrm>
            <a:off x="13863882" y="352559"/>
            <a:ext cx="3813416" cy="1925311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  <p:sp>
        <p:nvSpPr>
          <p:cNvPr id="8" name="TextBox 8"/>
          <p:cNvSpPr txBox="1"/>
          <p:nvPr/>
        </p:nvSpPr>
        <p:spPr>
          <a:xfrm>
            <a:off x="8226380" y="2414095"/>
            <a:ext cx="6761212" cy="15736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341"/>
              </a:lnSpc>
            </a:pPr>
            <a:r>
              <a:rPr lang="en-US" sz="8000" b="1">
                <a:solidFill>
                  <a:srgbClr val="262626"/>
                </a:solidFill>
                <a:latin typeface="Raleway Bold"/>
                <a:ea typeface="Raleway Bold"/>
                <a:cs typeface="Raleway Bold"/>
                <a:sym typeface="Raleway Bold"/>
              </a:rPr>
              <a:t>Welcome!</a:t>
            </a:r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C3F5B7D2-6A65-83BC-9AB8-0429B9D29665}"/>
              </a:ext>
            </a:extLst>
          </p:cNvPr>
          <p:cNvSpPr/>
          <p:nvPr/>
        </p:nvSpPr>
        <p:spPr>
          <a:xfrm>
            <a:off x="16383000" y="8379396"/>
            <a:ext cx="3810000" cy="3810000"/>
          </a:xfrm>
          <a:prstGeom prst="pie">
            <a:avLst>
              <a:gd name="adj1" fmla="val 10769765"/>
              <a:gd name="adj2" fmla="val 16200000"/>
            </a:avLst>
          </a:prstGeom>
          <a:gradFill flip="none" rotWithShape="1">
            <a:gsLst>
              <a:gs pos="0">
                <a:srgbClr val="9270BC">
                  <a:alpha val="52000"/>
                </a:srgbClr>
              </a:gs>
              <a:gs pos="43000">
                <a:srgbClr val="293C8F"/>
              </a:gs>
              <a:gs pos="64000">
                <a:srgbClr val="293C8F"/>
              </a:gs>
              <a:gs pos="90000">
                <a:srgbClr val="293C8F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K">
              <a:solidFill>
                <a:schemeClr val="tx1"/>
              </a:solidFill>
            </a:endParaRPr>
          </a:p>
        </p:txBody>
      </p:sp>
      <p:pic>
        <p:nvPicPr>
          <p:cNvPr id="4" name="Picture 3" descr="A person standing next to a group of people&#10;&#10;AI-generated content may be incorrect.">
            <a:extLst>
              <a:ext uri="{FF2B5EF4-FFF2-40B4-BE49-F238E27FC236}">
                <a16:creationId xmlns:a16="http://schemas.microsoft.com/office/drawing/2014/main" id="{1165AFF3-7D86-7812-970B-D8FDD94356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553" t="671" r="4464"/>
          <a:stretch/>
        </p:blipFill>
        <p:spPr>
          <a:xfrm>
            <a:off x="-970541" y="-764054"/>
            <a:ext cx="7173589" cy="6703647"/>
          </a:xfrm>
          <a:prstGeom prst="ellipse">
            <a:avLst/>
          </a:prstGeom>
          <a:ln w="57150">
            <a:solidFill>
              <a:srgbClr val="293C8F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8FE7A0-A43A-037A-7CD9-DDDC75DBF7FB}"/>
              </a:ext>
            </a:extLst>
          </p:cNvPr>
          <p:cNvSpPr txBox="1"/>
          <p:nvPr/>
        </p:nvSpPr>
        <p:spPr>
          <a:xfrm>
            <a:off x="6386750" y="3996840"/>
            <a:ext cx="10872987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7200" b="1">
                <a:solidFill>
                  <a:srgbClr val="293C8F"/>
                </a:solidFill>
                <a:latin typeface="Raleway Bold"/>
                <a:ea typeface="Calibri"/>
                <a:cs typeface="Calibri"/>
              </a:rPr>
              <a:t>Developing and Maintaining a Learning Culture in Our Homes</a:t>
            </a:r>
            <a:endParaRPr lang="en-GB" sz="7200" b="1">
              <a:solidFill>
                <a:srgbClr val="293C8F"/>
              </a:solidFill>
              <a:latin typeface="Raleway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22" b="-9222"/>
            </a:stretch>
          </a:blipFill>
        </p:spPr>
        <p:txBody>
          <a:bodyPr/>
          <a:lstStyle/>
          <a:p>
            <a:endParaRPr lang="en-PK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18288000" cy="10287000"/>
            <a:chOff x="0" y="0"/>
            <a:chExt cx="4816593" cy="27093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2709333"/>
            </a:xfrm>
            <a:custGeom>
              <a:avLst/>
              <a:gdLst/>
              <a:ahLst/>
              <a:cxnLst/>
              <a:rect l="l" t="t" r="r" b="b"/>
              <a:pathLst>
                <a:path w="4816592" h="2709333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gradFill rotWithShape="1">
              <a:gsLst>
                <a:gs pos="0">
                  <a:srgbClr val="9570B9">
                    <a:alpha val="78000"/>
                  </a:srgbClr>
                </a:gs>
                <a:gs pos="33333">
                  <a:srgbClr val="233C8B">
                    <a:alpha val="78000"/>
                  </a:srgbClr>
                </a:gs>
                <a:gs pos="66667">
                  <a:srgbClr val="233C8B">
                    <a:alpha val="78000"/>
                  </a:srgbClr>
                </a:gs>
                <a:gs pos="100000">
                  <a:srgbClr val="233C8B">
                    <a:alpha val="78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PK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816593" cy="27474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03"/>
                </a:lnSpc>
              </a:pPr>
              <a:endParaRPr/>
            </a:p>
          </p:txBody>
        </p:sp>
      </p:grpSp>
      <p:sp>
        <p:nvSpPr>
          <p:cNvPr id="16" name="object 6">
            <a:extLst>
              <a:ext uri="{FF2B5EF4-FFF2-40B4-BE49-F238E27FC236}">
                <a16:creationId xmlns:a16="http://schemas.microsoft.com/office/drawing/2014/main" id="{210BC7F7-9E39-F30D-25B4-ECC8850FB31D}"/>
              </a:ext>
            </a:extLst>
          </p:cNvPr>
          <p:cNvSpPr/>
          <p:nvPr/>
        </p:nvSpPr>
        <p:spPr>
          <a:xfrm>
            <a:off x="12140504" y="7620"/>
            <a:ext cx="6156959" cy="5826125"/>
          </a:xfrm>
          <a:custGeom>
            <a:avLst/>
            <a:gdLst/>
            <a:ahLst/>
            <a:cxnLst/>
            <a:rect l="l" t="t" r="r" b="b"/>
            <a:pathLst>
              <a:path w="8331834" h="8207375">
                <a:moveTo>
                  <a:pt x="613619" y="6272550"/>
                </a:moveTo>
                <a:lnTo>
                  <a:pt x="572077" y="6211314"/>
                </a:lnTo>
                <a:lnTo>
                  <a:pt x="547714" y="6162408"/>
                </a:lnTo>
                <a:lnTo>
                  <a:pt x="522968" y="6124308"/>
                </a:lnTo>
                <a:lnTo>
                  <a:pt x="498782" y="6073508"/>
                </a:lnTo>
                <a:lnTo>
                  <a:pt x="475157" y="6035408"/>
                </a:lnTo>
                <a:lnTo>
                  <a:pt x="429586" y="5933808"/>
                </a:lnTo>
                <a:lnTo>
                  <a:pt x="407641" y="5895708"/>
                </a:lnTo>
                <a:lnTo>
                  <a:pt x="386256" y="5844908"/>
                </a:lnTo>
                <a:lnTo>
                  <a:pt x="365432" y="5806808"/>
                </a:lnTo>
                <a:lnTo>
                  <a:pt x="345169" y="5756008"/>
                </a:lnTo>
                <a:lnTo>
                  <a:pt x="325466" y="5705208"/>
                </a:lnTo>
                <a:lnTo>
                  <a:pt x="306325" y="5667108"/>
                </a:lnTo>
                <a:lnTo>
                  <a:pt x="287744" y="5616308"/>
                </a:lnTo>
                <a:lnTo>
                  <a:pt x="269724" y="5565508"/>
                </a:lnTo>
                <a:lnTo>
                  <a:pt x="252265" y="5527408"/>
                </a:lnTo>
                <a:lnTo>
                  <a:pt x="235367" y="5476608"/>
                </a:lnTo>
                <a:lnTo>
                  <a:pt x="219031" y="5425808"/>
                </a:lnTo>
                <a:lnTo>
                  <a:pt x="203256" y="5387708"/>
                </a:lnTo>
                <a:lnTo>
                  <a:pt x="188042" y="5336908"/>
                </a:lnTo>
                <a:lnTo>
                  <a:pt x="173390" y="5286108"/>
                </a:lnTo>
                <a:lnTo>
                  <a:pt x="159299" y="5248008"/>
                </a:lnTo>
                <a:lnTo>
                  <a:pt x="145770" y="5197208"/>
                </a:lnTo>
                <a:lnTo>
                  <a:pt x="132803" y="5146408"/>
                </a:lnTo>
                <a:lnTo>
                  <a:pt x="120988" y="5108308"/>
                </a:lnTo>
                <a:lnTo>
                  <a:pt x="109730" y="5057508"/>
                </a:lnTo>
                <a:lnTo>
                  <a:pt x="99028" y="5006708"/>
                </a:lnTo>
                <a:lnTo>
                  <a:pt x="88880" y="4968608"/>
                </a:lnTo>
                <a:lnTo>
                  <a:pt x="79287" y="4917808"/>
                </a:lnTo>
                <a:lnTo>
                  <a:pt x="70246" y="4867008"/>
                </a:lnTo>
                <a:lnTo>
                  <a:pt x="61758" y="4828908"/>
                </a:lnTo>
                <a:lnTo>
                  <a:pt x="53820" y="4778108"/>
                </a:lnTo>
                <a:lnTo>
                  <a:pt x="46433" y="4727308"/>
                </a:lnTo>
                <a:lnTo>
                  <a:pt x="39594" y="4689208"/>
                </a:lnTo>
                <a:lnTo>
                  <a:pt x="33303" y="4638408"/>
                </a:lnTo>
                <a:lnTo>
                  <a:pt x="27560" y="4587608"/>
                </a:lnTo>
                <a:lnTo>
                  <a:pt x="22363" y="4549508"/>
                </a:lnTo>
                <a:lnTo>
                  <a:pt x="17710" y="4498708"/>
                </a:lnTo>
                <a:lnTo>
                  <a:pt x="13602" y="4447908"/>
                </a:lnTo>
                <a:lnTo>
                  <a:pt x="10037" y="4409808"/>
                </a:lnTo>
                <a:lnTo>
                  <a:pt x="7015" y="4359008"/>
                </a:lnTo>
                <a:lnTo>
                  <a:pt x="4533" y="4308208"/>
                </a:lnTo>
                <a:lnTo>
                  <a:pt x="1190" y="4219308"/>
                </a:lnTo>
                <a:lnTo>
                  <a:pt x="326" y="4168508"/>
                </a:lnTo>
                <a:lnTo>
                  <a:pt x="0" y="4117708"/>
                </a:lnTo>
                <a:lnTo>
                  <a:pt x="209" y="4079608"/>
                </a:lnTo>
                <a:lnTo>
                  <a:pt x="954" y="4028808"/>
                </a:lnTo>
                <a:lnTo>
                  <a:pt x="2234" y="3978008"/>
                </a:lnTo>
                <a:lnTo>
                  <a:pt x="6392" y="3889108"/>
                </a:lnTo>
                <a:lnTo>
                  <a:pt x="9269" y="3838308"/>
                </a:lnTo>
                <a:lnTo>
                  <a:pt x="12676" y="3800208"/>
                </a:lnTo>
                <a:lnTo>
                  <a:pt x="16612" y="3749408"/>
                </a:lnTo>
                <a:lnTo>
                  <a:pt x="21078" y="3698608"/>
                </a:lnTo>
                <a:lnTo>
                  <a:pt x="26070" y="3647808"/>
                </a:lnTo>
                <a:lnTo>
                  <a:pt x="31589" y="3609708"/>
                </a:lnTo>
                <a:lnTo>
                  <a:pt x="37634" y="3558908"/>
                </a:lnTo>
                <a:lnTo>
                  <a:pt x="44203" y="3520808"/>
                </a:lnTo>
                <a:lnTo>
                  <a:pt x="51296" y="3470008"/>
                </a:lnTo>
                <a:lnTo>
                  <a:pt x="58911" y="3419208"/>
                </a:lnTo>
                <a:lnTo>
                  <a:pt x="67048" y="3381108"/>
                </a:lnTo>
                <a:lnTo>
                  <a:pt x="75706" y="3330308"/>
                </a:lnTo>
                <a:lnTo>
                  <a:pt x="84884" y="3279508"/>
                </a:lnTo>
                <a:lnTo>
                  <a:pt x="94580" y="3241408"/>
                </a:lnTo>
                <a:lnTo>
                  <a:pt x="104794" y="3190608"/>
                </a:lnTo>
                <a:lnTo>
                  <a:pt x="115524" y="3152508"/>
                </a:lnTo>
                <a:lnTo>
                  <a:pt x="126771" y="3101708"/>
                </a:lnTo>
                <a:lnTo>
                  <a:pt x="138532" y="3050908"/>
                </a:lnTo>
                <a:lnTo>
                  <a:pt x="150807" y="3012808"/>
                </a:lnTo>
                <a:lnTo>
                  <a:pt x="163594" y="2962008"/>
                </a:lnTo>
                <a:lnTo>
                  <a:pt x="176894" y="2923908"/>
                </a:lnTo>
                <a:lnTo>
                  <a:pt x="190705" y="2873108"/>
                </a:lnTo>
                <a:lnTo>
                  <a:pt x="205025" y="2835008"/>
                </a:lnTo>
                <a:lnTo>
                  <a:pt x="219854" y="2784208"/>
                </a:lnTo>
                <a:lnTo>
                  <a:pt x="235192" y="2746108"/>
                </a:lnTo>
                <a:lnTo>
                  <a:pt x="251036" y="2695308"/>
                </a:lnTo>
                <a:lnTo>
                  <a:pt x="267386" y="2657208"/>
                </a:lnTo>
                <a:lnTo>
                  <a:pt x="284241" y="2606408"/>
                </a:lnTo>
                <a:lnTo>
                  <a:pt x="301601" y="2568308"/>
                </a:lnTo>
                <a:lnTo>
                  <a:pt x="319463" y="2517508"/>
                </a:lnTo>
                <a:lnTo>
                  <a:pt x="337827" y="2479408"/>
                </a:lnTo>
                <a:lnTo>
                  <a:pt x="356693" y="2441308"/>
                </a:lnTo>
                <a:lnTo>
                  <a:pt x="376058" y="2390508"/>
                </a:lnTo>
                <a:lnTo>
                  <a:pt x="395923" y="2352408"/>
                </a:lnTo>
                <a:lnTo>
                  <a:pt x="416286" y="2301608"/>
                </a:lnTo>
                <a:lnTo>
                  <a:pt x="437146" y="2263508"/>
                </a:lnTo>
                <a:lnTo>
                  <a:pt x="458502" y="2225408"/>
                </a:lnTo>
                <a:lnTo>
                  <a:pt x="480354" y="2174608"/>
                </a:lnTo>
                <a:lnTo>
                  <a:pt x="502699" y="2136508"/>
                </a:lnTo>
                <a:lnTo>
                  <a:pt x="525538" y="2098408"/>
                </a:lnTo>
                <a:lnTo>
                  <a:pt x="548870" y="2060308"/>
                </a:lnTo>
                <a:lnTo>
                  <a:pt x="572692" y="2009508"/>
                </a:lnTo>
                <a:lnTo>
                  <a:pt x="597005" y="1971408"/>
                </a:lnTo>
                <a:lnTo>
                  <a:pt x="621807" y="1933308"/>
                </a:lnTo>
                <a:lnTo>
                  <a:pt x="647098" y="1895208"/>
                </a:lnTo>
                <a:lnTo>
                  <a:pt x="672876" y="1857108"/>
                </a:lnTo>
                <a:lnTo>
                  <a:pt x="699140" y="1819008"/>
                </a:lnTo>
                <a:lnTo>
                  <a:pt x="725890" y="1768208"/>
                </a:lnTo>
                <a:lnTo>
                  <a:pt x="753125" y="1730108"/>
                </a:lnTo>
                <a:lnTo>
                  <a:pt x="780843" y="1692008"/>
                </a:lnTo>
                <a:lnTo>
                  <a:pt x="809043" y="1653907"/>
                </a:lnTo>
                <a:lnTo>
                  <a:pt x="837725" y="1615807"/>
                </a:lnTo>
                <a:lnTo>
                  <a:pt x="866887" y="1577707"/>
                </a:lnTo>
                <a:lnTo>
                  <a:pt x="896529" y="1539607"/>
                </a:lnTo>
                <a:lnTo>
                  <a:pt x="926650" y="1501507"/>
                </a:lnTo>
                <a:lnTo>
                  <a:pt x="957248" y="1463407"/>
                </a:lnTo>
                <a:lnTo>
                  <a:pt x="988323" y="1425307"/>
                </a:lnTo>
                <a:lnTo>
                  <a:pt x="1019873" y="1387207"/>
                </a:lnTo>
                <a:lnTo>
                  <a:pt x="1051898" y="1361807"/>
                </a:lnTo>
                <a:lnTo>
                  <a:pt x="1084397" y="1323707"/>
                </a:lnTo>
                <a:lnTo>
                  <a:pt x="1117369" y="1285607"/>
                </a:lnTo>
                <a:lnTo>
                  <a:pt x="1150812" y="1247507"/>
                </a:lnTo>
                <a:lnTo>
                  <a:pt x="1184726" y="1209407"/>
                </a:lnTo>
                <a:lnTo>
                  <a:pt x="1219110" y="1184007"/>
                </a:lnTo>
                <a:lnTo>
                  <a:pt x="1253963" y="1145907"/>
                </a:lnTo>
                <a:lnTo>
                  <a:pt x="1289283" y="1107807"/>
                </a:lnTo>
                <a:lnTo>
                  <a:pt x="1321540" y="1084913"/>
                </a:lnTo>
                <a:lnTo>
                  <a:pt x="1325071" y="1082407"/>
                </a:lnTo>
                <a:lnTo>
                  <a:pt x="1361324" y="1044307"/>
                </a:lnTo>
                <a:lnTo>
                  <a:pt x="1398042" y="1006207"/>
                </a:lnTo>
                <a:lnTo>
                  <a:pt x="1429905" y="984441"/>
                </a:lnTo>
                <a:lnTo>
                  <a:pt x="1435224" y="980807"/>
                </a:lnTo>
                <a:lnTo>
                  <a:pt x="1472869" y="942707"/>
                </a:lnTo>
                <a:lnTo>
                  <a:pt x="1510976" y="917307"/>
                </a:lnTo>
                <a:lnTo>
                  <a:pt x="1549544" y="879207"/>
                </a:lnTo>
                <a:lnTo>
                  <a:pt x="1588572" y="853807"/>
                </a:lnTo>
                <a:lnTo>
                  <a:pt x="1628059" y="815707"/>
                </a:lnTo>
                <a:lnTo>
                  <a:pt x="1708406" y="764907"/>
                </a:lnTo>
                <a:lnTo>
                  <a:pt x="1749264" y="726807"/>
                </a:lnTo>
                <a:lnTo>
                  <a:pt x="1790577" y="701407"/>
                </a:lnTo>
                <a:lnTo>
                  <a:pt x="2825331" y="0"/>
                </a:lnTo>
                <a:lnTo>
                  <a:pt x="8331206" y="0"/>
                </a:lnTo>
                <a:lnTo>
                  <a:pt x="8331206" y="6225834"/>
                </a:lnTo>
                <a:lnTo>
                  <a:pt x="6298288" y="7604957"/>
                </a:lnTo>
                <a:lnTo>
                  <a:pt x="6028185" y="7762608"/>
                </a:lnTo>
                <a:lnTo>
                  <a:pt x="5983882" y="7775308"/>
                </a:lnTo>
                <a:lnTo>
                  <a:pt x="5894739" y="7826108"/>
                </a:lnTo>
                <a:lnTo>
                  <a:pt x="5849909" y="7838808"/>
                </a:lnTo>
                <a:lnTo>
                  <a:pt x="5759755" y="7889608"/>
                </a:lnTo>
                <a:lnTo>
                  <a:pt x="5668979" y="7915008"/>
                </a:lnTo>
                <a:lnTo>
                  <a:pt x="5623370" y="7940408"/>
                </a:lnTo>
                <a:lnTo>
                  <a:pt x="5577620" y="7953108"/>
                </a:lnTo>
                <a:lnTo>
                  <a:pt x="5531735" y="7978508"/>
                </a:lnTo>
                <a:lnTo>
                  <a:pt x="4925189" y="8143608"/>
                </a:lnTo>
                <a:lnTo>
                  <a:pt x="4877936" y="8143608"/>
                </a:lnTo>
                <a:lnTo>
                  <a:pt x="4783256" y="8169008"/>
                </a:lnTo>
                <a:lnTo>
                  <a:pt x="3502071" y="8169008"/>
                </a:lnTo>
                <a:lnTo>
                  <a:pt x="3455219" y="8156308"/>
                </a:lnTo>
                <a:lnTo>
                  <a:pt x="3408459" y="8156308"/>
                </a:lnTo>
                <a:lnTo>
                  <a:pt x="3315233" y="8130908"/>
                </a:lnTo>
                <a:lnTo>
                  <a:pt x="3268778" y="8130908"/>
                </a:lnTo>
                <a:lnTo>
                  <a:pt x="2721478" y="7978508"/>
                </a:lnTo>
                <a:lnTo>
                  <a:pt x="2676870" y="7953108"/>
                </a:lnTo>
                <a:lnTo>
                  <a:pt x="2588191" y="7927708"/>
                </a:lnTo>
                <a:lnTo>
                  <a:pt x="2544130" y="7902308"/>
                </a:lnTo>
                <a:lnTo>
                  <a:pt x="2500262" y="7889608"/>
                </a:lnTo>
                <a:lnTo>
                  <a:pt x="2456591" y="7864208"/>
                </a:lnTo>
                <a:lnTo>
                  <a:pt x="2413123" y="7851508"/>
                </a:lnTo>
                <a:lnTo>
                  <a:pt x="2369863" y="7826108"/>
                </a:lnTo>
                <a:lnTo>
                  <a:pt x="2326816" y="7813408"/>
                </a:lnTo>
                <a:lnTo>
                  <a:pt x="2283986" y="7788008"/>
                </a:lnTo>
                <a:lnTo>
                  <a:pt x="2241379" y="7775308"/>
                </a:lnTo>
                <a:lnTo>
                  <a:pt x="2114946" y="7699108"/>
                </a:lnTo>
                <a:lnTo>
                  <a:pt x="2073281" y="7686408"/>
                </a:lnTo>
                <a:lnTo>
                  <a:pt x="1909153" y="7584808"/>
                </a:lnTo>
                <a:lnTo>
                  <a:pt x="1710066" y="7457808"/>
                </a:lnTo>
                <a:lnTo>
                  <a:pt x="1671109" y="7419708"/>
                </a:lnTo>
                <a:lnTo>
                  <a:pt x="1665156" y="7419708"/>
                </a:lnTo>
                <a:lnTo>
                  <a:pt x="1654639" y="7407008"/>
                </a:lnTo>
                <a:lnTo>
                  <a:pt x="1648681" y="7407008"/>
                </a:lnTo>
                <a:lnTo>
                  <a:pt x="1609488" y="7381608"/>
                </a:lnTo>
                <a:lnTo>
                  <a:pt x="1570566" y="7343508"/>
                </a:lnTo>
                <a:lnTo>
                  <a:pt x="1493568" y="7292708"/>
                </a:lnTo>
                <a:lnTo>
                  <a:pt x="1417746" y="7216508"/>
                </a:lnTo>
                <a:lnTo>
                  <a:pt x="1380295" y="7191108"/>
                </a:lnTo>
                <a:lnTo>
                  <a:pt x="1343162" y="7153008"/>
                </a:lnTo>
                <a:lnTo>
                  <a:pt x="1306353" y="7127608"/>
                </a:lnTo>
                <a:lnTo>
                  <a:pt x="1197950" y="7013308"/>
                </a:lnTo>
                <a:lnTo>
                  <a:pt x="1162515" y="6975208"/>
                </a:lnTo>
                <a:lnTo>
                  <a:pt x="1127443" y="6949808"/>
                </a:lnTo>
                <a:lnTo>
                  <a:pt x="1024477" y="6835508"/>
                </a:lnTo>
                <a:lnTo>
                  <a:pt x="965617" y="6768311"/>
                </a:lnTo>
                <a:lnTo>
                  <a:pt x="925047" y="6708508"/>
                </a:lnTo>
                <a:lnTo>
                  <a:pt x="860826" y="6632308"/>
                </a:lnTo>
                <a:lnTo>
                  <a:pt x="844632" y="6612701"/>
                </a:lnTo>
                <a:lnTo>
                  <a:pt x="625311" y="6289408"/>
                </a:lnTo>
                <a:lnTo>
                  <a:pt x="613619" y="6272550"/>
                </a:lnTo>
                <a:close/>
              </a:path>
              <a:path w="8331834" h="8207375">
                <a:moveTo>
                  <a:pt x="3549009" y="8169008"/>
                </a:moveTo>
                <a:lnTo>
                  <a:pt x="4735839" y="8169008"/>
                </a:lnTo>
                <a:lnTo>
                  <a:pt x="4688377" y="8181708"/>
                </a:lnTo>
                <a:lnTo>
                  <a:pt x="3596029" y="8181708"/>
                </a:lnTo>
                <a:lnTo>
                  <a:pt x="3549009" y="8169008"/>
                </a:lnTo>
                <a:close/>
              </a:path>
              <a:path w="8331834" h="8207375">
                <a:moveTo>
                  <a:pt x="3643126" y="8181708"/>
                </a:moveTo>
                <a:lnTo>
                  <a:pt x="4640875" y="8181708"/>
                </a:lnTo>
                <a:lnTo>
                  <a:pt x="4593339" y="8194408"/>
                </a:lnTo>
                <a:lnTo>
                  <a:pt x="3690294" y="8194408"/>
                </a:lnTo>
                <a:lnTo>
                  <a:pt x="3643126" y="8181708"/>
                </a:lnTo>
                <a:close/>
              </a:path>
              <a:path w="8331834" h="8207375">
                <a:moveTo>
                  <a:pt x="3784824" y="8194408"/>
                </a:moveTo>
                <a:lnTo>
                  <a:pt x="4498183" y="8194408"/>
                </a:lnTo>
                <a:lnTo>
                  <a:pt x="4450574" y="8207108"/>
                </a:lnTo>
                <a:lnTo>
                  <a:pt x="3832176" y="8207108"/>
                </a:lnTo>
                <a:lnTo>
                  <a:pt x="3784824" y="8194408"/>
                </a:lnTo>
                <a:close/>
              </a:path>
              <a:path w="8331834" h="8207375">
                <a:moveTo>
                  <a:pt x="957785" y="6759308"/>
                </a:moveTo>
                <a:lnTo>
                  <a:pt x="925047" y="6708508"/>
                </a:lnTo>
                <a:lnTo>
                  <a:pt x="965617" y="6768311"/>
                </a:lnTo>
                <a:lnTo>
                  <a:pt x="957785" y="6759308"/>
                </a:lnTo>
                <a:close/>
              </a:path>
              <a:path w="8331834" h="8207375">
                <a:moveTo>
                  <a:pt x="843199" y="6610966"/>
                </a:moveTo>
                <a:lnTo>
                  <a:pt x="626235" y="6291147"/>
                </a:lnTo>
                <a:lnTo>
                  <a:pt x="625311" y="6289408"/>
                </a:lnTo>
                <a:lnTo>
                  <a:pt x="844632" y="6612701"/>
                </a:lnTo>
                <a:lnTo>
                  <a:pt x="843199" y="66109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Box 9"/>
          <p:cNvSpPr txBox="1"/>
          <p:nvPr/>
        </p:nvSpPr>
        <p:spPr>
          <a:xfrm rot="3350831">
            <a:off x="11593235" y="-1535726"/>
            <a:ext cx="8249114" cy="9042298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903"/>
              </a:lnSpc>
            </a:pPr>
            <a:endParaRPr/>
          </a:p>
        </p:txBody>
      </p:sp>
      <p:pic>
        <p:nvPicPr>
          <p:cNvPr id="8" name="Picture 7" descr="No photo description available.">
            <a:extLst>
              <a:ext uri="{FF2B5EF4-FFF2-40B4-BE49-F238E27FC236}">
                <a16:creationId xmlns:a16="http://schemas.microsoft.com/office/drawing/2014/main" id="{A1A614F6-AC45-8BC7-A91C-DC1C5270A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80" y="1567697"/>
            <a:ext cx="8289223" cy="8534076"/>
          </a:xfrm>
          <a:prstGeom prst="rect">
            <a:avLst/>
          </a:prstGeom>
        </p:spPr>
      </p:pic>
      <p:pic>
        <p:nvPicPr>
          <p:cNvPr id="10" name="Picture 9" descr="Simon Sinek: How great leaders inspire action | TED Talk">
            <a:extLst>
              <a:ext uri="{FF2B5EF4-FFF2-40B4-BE49-F238E27FC236}">
                <a16:creationId xmlns:a16="http://schemas.microsoft.com/office/drawing/2014/main" id="{A209A220-073E-B40B-87E6-500A782EB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093" y="6706999"/>
            <a:ext cx="4273657" cy="3181027"/>
          </a:xfrm>
          <a:prstGeom prst="rect">
            <a:avLst/>
          </a:prstGeom>
        </p:spPr>
      </p:pic>
      <p:sp>
        <p:nvSpPr>
          <p:cNvPr id="6" name="Freeform 6"/>
          <p:cNvSpPr/>
          <p:nvPr/>
        </p:nvSpPr>
        <p:spPr>
          <a:xfrm>
            <a:off x="291673" y="428141"/>
            <a:ext cx="3438959" cy="1566164"/>
          </a:xfrm>
          <a:custGeom>
            <a:avLst/>
            <a:gdLst/>
            <a:ahLst/>
            <a:cxnLst/>
            <a:rect l="l" t="t" r="r" b="b"/>
            <a:pathLst>
              <a:path w="3438959" h="1566164">
                <a:moveTo>
                  <a:pt x="0" y="0"/>
                </a:moveTo>
                <a:lnTo>
                  <a:pt x="3438959" y="0"/>
                </a:lnTo>
                <a:lnTo>
                  <a:pt x="3438959" y="1566164"/>
                </a:lnTo>
                <a:lnTo>
                  <a:pt x="0" y="15661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  <p:pic>
        <p:nvPicPr>
          <p:cNvPr id="7" name="Picture 6" descr="A person speaking into a microphone in front of a screen&#10;&#10;AI-generated content may be incorrect.">
            <a:extLst>
              <a:ext uri="{FF2B5EF4-FFF2-40B4-BE49-F238E27FC236}">
                <a16:creationId xmlns:a16="http://schemas.microsoft.com/office/drawing/2014/main" id="{8235A7BF-A328-3CE2-4758-86D1C43723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84" t="17838" r="20392" b="32281"/>
          <a:stretch/>
        </p:blipFill>
        <p:spPr>
          <a:xfrm>
            <a:off x="12372907" y="283924"/>
            <a:ext cx="5289445" cy="5360444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CEC28-D9B7-C030-4D60-18DF38BEF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
            <a:extLst>
              <a:ext uri="{FF2B5EF4-FFF2-40B4-BE49-F238E27FC236}">
                <a16:creationId xmlns:a16="http://schemas.microsoft.com/office/drawing/2014/main" id="{A4B2CBFA-474E-8259-CBD2-73B52764F155}"/>
              </a:ext>
            </a:extLst>
          </p:cNvPr>
          <p:cNvSpPr/>
          <p:nvPr/>
        </p:nvSpPr>
        <p:spPr>
          <a:xfrm>
            <a:off x="15855561" y="399679"/>
            <a:ext cx="1929882" cy="878903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4BA31B2B-C8B7-EC51-4981-7EFFD506A011}"/>
              </a:ext>
            </a:extLst>
          </p:cNvPr>
          <p:cNvSpPr/>
          <p:nvPr/>
        </p:nvSpPr>
        <p:spPr>
          <a:xfrm rot="-5400000" flipV="1">
            <a:off x="13817614" y="5816614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A5D4E52-7260-C06C-AA50-7937CB6F6999}"/>
              </a:ext>
            </a:extLst>
          </p:cNvPr>
          <p:cNvSpPr/>
          <p:nvPr/>
        </p:nvSpPr>
        <p:spPr>
          <a:xfrm>
            <a:off x="3774978" y="2200694"/>
            <a:ext cx="9809018" cy="449513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9600" b="1">
                <a:latin typeface="Ink Free"/>
              </a:rPr>
              <a:t>We all know the challenges facing the sector!​</a:t>
            </a:r>
            <a:endParaRPr lang="en-GB" sz="9600" b="1">
              <a:latin typeface="Ink Free"/>
            </a:endParaRPr>
          </a:p>
        </p:txBody>
      </p:sp>
      <p:pic>
        <p:nvPicPr>
          <p:cNvPr id="14" name="Picture 13" descr="A screenshot of a website&#10;&#10;Description automatically generated">
            <a:extLst>
              <a:ext uri="{FF2B5EF4-FFF2-40B4-BE49-F238E27FC236}">
                <a16:creationId xmlns:a16="http://schemas.microsoft.com/office/drawing/2014/main" id="{697D54C7-9C09-E784-8C81-BBF1C2025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-960000">
            <a:off x="9744498" y="6284835"/>
            <a:ext cx="6803571" cy="28897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5" name="Picture 14" descr="A close-up of a sign&#10;&#10;Description automatically generated">
            <a:extLst>
              <a:ext uri="{FF2B5EF4-FFF2-40B4-BE49-F238E27FC236}">
                <a16:creationId xmlns:a16="http://schemas.microsoft.com/office/drawing/2014/main" id="{0E6D63E7-6980-2F8B-C9E8-1690EAAEED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840000">
            <a:off x="609390" y="968822"/>
            <a:ext cx="6663417" cy="157888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93764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undefined">
            <a:extLst>
              <a:ext uri="{FF2B5EF4-FFF2-40B4-BE49-F238E27FC236}">
                <a16:creationId xmlns:a16="http://schemas.microsoft.com/office/drawing/2014/main" id="{4BBC6D44-E6B4-31B5-0D6A-EE5301C1C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257" y="6184439"/>
            <a:ext cx="4738913" cy="3360975"/>
          </a:xfrm>
          <a:prstGeom prst="rect">
            <a:avLst/>
          </a:prstGeom>
        </p:spPr>
      </p:pic>
      <p:sp>
        <p:nvSpPr>
          <p:cNvPr id="4" name="Freeform 4"/>
          <p:cNvSpPr/>
          <p:nvPr/>
        </p:nvSpPr>
        <p:spPr>
          <a:xfrm rot="-5400000" flipV="1">
            <a:off x="13817614" y="5816614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/>
          </a:p>
        </p:txBody>
      </p:sp>
      <p:grpSp>
        <p:nvGrpSpPr>
          <p:cNvPr id="5" name="Group 5"/>
          <p:cNvGrpSpPr/>
          <p:nvPr/>
        </p:nvGrpSpPr>
        <p:grpSpPr>
          <a:xfrm>
            <a:off x="846297" y="3380965"/>
            <a:ext cx="1307632" cy="1130548"/>
            <a:chOff x="0" y="0"/>
            <a:chExt cx="1443003" cy="14430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42974" cy="1442974"/>
            </a:xfrm>
            <a:custGeom>
              <a:avLst/>
              <a:gdLst/>
              <a:ahLst/>
              <a:cxnLst/>
              <a:rect l="l" t="t" r="r" b="b"/>
              <a:pathLst>
                <a:path w="1442974" h="1442974">
                  <a:moveTo>
                    <a:pt x="0" y="721487"/>
                  </a:moveTo>
                  <a:cubicBezTo>
                    <a:pt x="0" y="323088"/>
                    <a:pt x="323088" y="0"/>
                    <a:pt x="721487" y="0"/>
                  </a:cubicBezTo>
                  <a:cubicBezTo>
                    <a:pt x="1119886" y="0"/>
                    <a:pt x="1442974" y="323088"/>
                    <a:pt x="1442974" y="721487"/>
                  </a:cubicBezTo>
                  <a:cubicBezTo>
                    <a:pt x="1442974" y="1119886"/>
                    <a:pt x="1119886" y="1442974"/>
                    <a:pt x="721487" y="1442974"/>
                  </a:cubicBezTo>
                  <a:cubicBezTo>
                    <a:pt x="323088" y="1442974"/>
                    <a:pt x="0" y="1120013"/>
                    <a:pt x="0" y="721487"/>
                  </a:cubicBezTo>
                  <a:close/>
                </a:path>
              </a:pathLst>
            </a:custGeom>
            <a:solidFill>
              <a:srgbClr val="2A3D8F"/>
            </a:solidFill>
          </p:spPr>
          <p:txBody>
            <a:bodyPr/>
            <a:lstStyle/>
            <a:p>
              <a:endParaRPr lang="en-PK" sz="3200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46297" y="5098572"/>
            <a:ext cx="1307632" cy="1098351"/>
            <a:chOff x="0" y="0"/>
            <a:chExt cx="1443003" cy="144300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442974" cy="1442974"/>
            </a:xfrm>
            <a:custGeom>
              <a:avLst/>
              <a:gdLst/>
              <a:ahLst/>
              <a:cxnLst/>
              <a:rect l="l" t="t" r="r" b="b"/>
              <a:pathLst>
                <a:path w="1442974" h="1442974">
                  <a:moveTo>
                    <a:pt x="0" y="721487"/>
                  </a:moveTo>
                  <a:cubicBezTo>
                    <a:pt x="0" y="323088"/>
                    <a:pt x="323088" y="0"/>
                    <a:pt x="721487" y="0"/>
                  </a:cubicBezTo>
                  <a:cubicBezTo>
                    <a:pt x="1119886" y="0"/>
                    <a:pt x="1442974" y="323088"/>
                    <a:pt x="1442974" y="721487"/>
                  </a:cubicBezTo>
                  <a:cubicBezTo>
                    <a:pt x="1442974" y="1119886"/>
                    <a:pt x="1119886" y="1442974"/>
                    <a:pt x="721487" y="1442974"/>
                  </a:cubicBezTo>
                  <a:cubicBezTo>
                    <a:pt x="323088" y="1442974"/>
                    <a:pt x="0" y="1120013"/>
                    <a:pt x="0" y="721487"/>
                  </a:cubicBezTo>
                  <a:close/>
                </a:path>
              </a:pathLst>
            </a:custGeom>
            <a:solidFill>
              <a:srgbClr val="2A3D8F"/>
            </a:solidFill>
          </p:spPr>
          <p:txBody>
            <a:bodyPr/>
            <a:lstStyle/>
            <a:p>
              <a:endParaRPr lang="en-PK" sz="3200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846297" y="6732604"/>
            <a:ext cx="1307632" cy="1114449"/>
            <a:chOff x="0" y="0"/>
            <a:chExt cx="1443003" cy="1443003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42974" cy="1442974"/>
            </a:xfrm>
            <a:custGeom>
              <a:avLst/>
              <a:gdLst/>
              <a:ahLst/>
              <a:cxnLst/>
              <a:rect l="l" t="t" r="r" b="b"/>
              <a:pathLst>
                <a:path w="1442974" h="1442974">
                  <a:moveTo>
                    <a:pt x="0" y="721487"/>
                  </a:moveTo>
                  <a:cubicBezTo>
                    <a:pt x="0" y="323088"/>
                    <a:pt x="323088" y="0"/>
                    <a:pt x="721487" y="0"/>
                  </a:cubicBezTo>
                  <a:cubicBezTo>
                    <a:pt x="1119886" y="0"/>
                    <a:pt x="1442974" y="323088"/>
                    <a:pt x="1442974" y="721487"/>
                  </a:cubicBezTo>
                  <a:cubicBezTo>
                    <a:pt x="1442974" y="1119886"/>
                    <a:pt x="1119886" y="1442974"/>
                    <a:pt x="721487" y="1442974"/>
                  </a:cubicBezTo>
                  <a:cubicBezTo>
                    <a:pt x="323088" y="1442974"/>
                    <a:pt x="0" y="1120013"/>
                    <a:pt x="0" y="721487"/>
                  </a:cubicBezTo>
                  <a:close/>
                </a:path>
              </a:pathLst>
            </a:custGeom>
            <a:solidFill>
              <a:srgbClr val="2A3D8F"/>
            </a:solidFill>
          </p:spPr>
          <p:txBody>
            <a:bodyPr/>
            <a:lstStyle/>
            <a:p>
              <a:endParaRPr lang="en-PK" sz="3200"/>
            </a:p>
          </p:txBody>
        </p:sp>
      </p:grpSp>
      <p:sp>
        <p:nvSpPr>
          <p:cNvPr id="11" name="Freeform 11"/>
          <p:cNvSpPr/>
          <p:nvPr/>
        </p:nvSpPr>
        <p:spPr>
          <a:xfrm>
            <a:off x="1019818" y="3648492"/>
            <a:ext cx="928393" cy="579393"/>
          </a:xfrm>
          <a:custGeom>
            <a:avLst/>
            <a:gdLst/>
            <a:ahLst/>
            <a:cxnLst/>
            <a:rect l="l" t="t" r="r" b="b"/>
            <a:pathLst>
              <a:path w="767408" h="579393">
                <a:moveTo>
                  <a:pt x="0" y="0"/>
                </a:moveTo>
                <a:lnTo>
                  <a:pt x="767408" y="0"/>
                </a:lnTo>
                <a:lnTo>
                  <a:pt x="767408" y="579393"/>
                </a:lnTo>
                <a:lnTo>
                  <a:pt x="0" y="5793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 sz="3200"/>
          </a:p>
        </p:txBody>
      </p:sp>
      <p:sp>
        <p:nvSpPr>
          <p:cNvPr id="12" name="Freeform 12"/>
          <p:cNvSpPr/>
          <p:nvPr/>
        </p:nvSpPr>
        <p:spPr>
          <a:xfrm>
            <a:off x="1209784" y="5277162"/>
            <a:ext cx="661152" cy="610635"/>
          </a:xfrm>
          <a:custGeom>
            <a:avLst/>
            <a:gdLst/>
            <a:ahLst/>
            <a:cxnLst/>
            <a:rect l="l" t="t" r="r" b="b"/>
            <a:pathLst>
              <a:path w="548462" h="610635">
                <a:moveTo>
                  <a:pt x="0" y="0"/>
                </a:moveTo>
                <a:lnTo>
                  <a:pt x="548462" y="0"/>
                </a:lnTo>
                <a:lnTo>
                  <a:pt x="548462" y="610635"/>
                </a:lnTo>
                <a:lnTo>
                  <a:pt x="0" y="61063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 sz="3200"/>
          </a:p>
        </p:txBody>
      </p:sp>
      <p:sp>
        <p:nvSpPr>
          <p:cNvPr id="13" name="Freeform 13"/>
          <p:cNvSpPr/>
          <p:nvPr/>
        </p:nvSpPr>
        <p:spPr>
          <a:xfrm>
            <a:off x="1113192" y="6931958"/>
            <a:ext cx="750324" cy="570683"/>
          </a:xfrm>
          <a:custGeom>
            <a:avLst/>
            <a:gdLst/>
            <a:ahLst/>
            <a:cxnLst/>
            <a:rect l="l" t="t" r="r" b="b"/>
            <a:pathLst>
              <a:path w="621536" h="570683">
                <a:moveTo>
                  <a:pt x="0" y="0"/>
                </a:moveTo>
                <a:lnTo>
                  <a:pt x="621537" y="0"/>
                </a:lnTo>
                <a:lnTo>
                  <a:pt x="621537" y="570683"/>
                </a:lnTo>
                <a:lnTo>
                  <a:pt x="0" y="57068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 sz="3200"/>
          </a:p>
        </p:txBody>
      </p:sp>
      <p:sp>
        <p:nvSpPr>
          <p:cNvPr id="25" name="TextBox 25"/>
          <p:cNvSpPr txBox="1"/>
          <p:nvPr/>
        </p:nvSpPr>
        <p:spPr>
          <a:xfrm>
            <a:off x="2302338" y="3732903"/>
            <a:ext cx="9734280" cy="4331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79"/>
              </a:lnSpc>
              <a:spcBef>
                <a:spcPct val="0"/>
              </a:spcBef>
            </a:pPr>
            <a:r>
              <a:rPr lang="en-US" sz="4400">
                <a:solidFill>
                  <a:srgbClr val="000000"/>
                </a:solidFill>
                <a:latin typeface="Raleway Bold"/>
                <a:sym typeface="Raleway Bold"/>
              </a:rPr>
              <a:t>Higher Employment Engagement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302338" y="5419968"/>
            <a:ext cx="8720069" cy="457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79"/>
              </a:lnSpc>
              <a:spcBef>
                <a:spcPct val="0"/>
              </a:spcBef>
            </a:pPr>
            <a:r>
              <a:rPr lang="en-US" sz="4400" b="1">
                <a:solidFill>
                  <a:srgbClr val="000000"/>
                </a:solidFill>
                <a:latin typeface="Raleway Bold"/>
                <a:sym typeface="Raleway Bold"/>
              </a:rPr>
              <a:t>Retention Rates</a:t>
            </a:r>
            <a:endParaRPr lang="en-US" sz="4000">
              <a:solidFill>
                <a:srgbClr val="000000"/>
              </a:solidFill>
              <a:latin typeface="Calibri"/>
              <a:ea typeface="Calibri"/>
              <a:cs typeface="Calibri"/>
              <a:sym typeface="Raleway Bold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302339" y="7071345"/>
            <a:ext cx="8060026" cy="4440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79"/>
              </a:lnSpc>
              <a:spcBef>
                <a:spcPct val="0"/>
              </a:spcBef>
            </a:pPr>
            <a:r>
              <a:rPr lang="en-US" sz="4400" b="1">
                <a:solidFill>
                  <a:srgbClr val="000000"/>
                </a:solidFill>
                <a:latin typeface="Raleway Bold"/>
                <a:sym typeface="Raleway Bold"/>
              </a:rPr>
              <a:t>Increased Productivity</a:t>
            </a:r>
            <a:endParaRPr lang="en-US" sz="4400">
              <a:solidFill>
                <a:srgbClr val="000000"/>
              </a:solidFill>
              <a:latin typeface="Calibri"/>
              <a:ea typeface="Calibri"/>
              <a:cs typeface="Calibri"/>
              <a:sym typeface="Raleway Bold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680351" y="875032"/>
            <a:ext cx="15451411" cy="1692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000" b="1">
                <a:solidFill>
                  <a:srgbClr val="000000"/>
                </a:solidFill>
                <a:latin typeface="Raleway"/>
                <a:ea typeface="Raleway Bold"/>
                <a:cs typeface="Kokila"/>
                <a:sym typeface="Raleway Bold"/>
              </a:rPr>
              <a:t>Investing in training and development: </a:t>
            </a:r>
            <a:endParaRPr lang="en-US" sz="5400" b="1" i="1">
              <a:solidFill>
                <a:srgbClr val="000000"/>
              </a:solidFill>
              <a:latin typeface="Raleway"/>
              <a:ea typeface="Raleway Bold"/>
              <a:cs typeface="Kokila"/>
            </a:endParaRPr>
          </a:p>
          <a:p>
            <a:r>
              <a:rPr lang="en-US" sz="6000" b="1" i="1">
                <a:solidFill>
                  <a:srgbClr val="293C8F"/>
                </a:solidFill>
                <a:latin typeface="Raleway"/>
                <a:ea typeface="Raleway Bold"/>
                <a:cs typeface="Kokila"/>
                <a:sym typeface="Raleway Bold"/>
              </a:rPr>
              <a:t>the impact</a:t>
            </a:r>
            <a:endParaRPr lang="en-US" sz="6000" b="1" i="1">
              <a:solidFill>
                <a:srgbClr val="293C8F"/>
              </a:solidFill>
              <a:latin typeface="Raleway"/>
              <a:ea typeface="Raleway Bold"/>
              <a:cs typeface="Kokila"/>
            </a:endParaRPr>
          </a:p>
        </p:txBody>
      </p:sp>
      <p:pic>
        <p:nvPicPr>
          <p:cNvPr id="2" name="Picture 1" descr="undefined">
            <a:extLst>
              <a:ext uri="{FF2B5EF4-FFF2-40B4-BE49-F238E27FC236}">
                <a16:creationId xmlns:a16="http://schemas.microsoft.com/office/drawing/2014/main" id="{7C55DB26-E494-9E20-F2E7-10D71E3C05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05810" y="3379265"/>
            <a:ext cx="4655098" cy="3020983"/>
          </a:xfrm>
          <a:prstGeom prst="rect">
            <a:avLst/>
          </a:prstGeom>
        </p:spPr>
      </p:pic>
      <p:sp>
        <p:nvSpPr>
          <p:cNvPr id="17" name="Freeform 3">
            <a:extLst>
              <a:ext uri="{FF2B5EF4-FFF2-40B4-BE49-F238E27FC236}">
                <a16:creationId xmlns:a16="http://schemas.microsoft.com/office/drawing/2014/main" id="{C4AD1302-DE3E-E18C-B0E3-32106584E4FF}"/>
              </a:ext>
            </a:extLst>
          </p:cNvPr>
          <p:cNvSpPr/>
          <p:nvPr/>
        </p:nvSpPr>
        <p:spPr>
          <a:xfrm>
            <a:off x="15855561" y="399679"/>
            <a:ext cx="1929882" cy="878903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1B5F5-4797-59F8-B6CA-754E6B29A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A5C1D0EB-208F-5F4F-B8EA-0BFF38839D45}"/>
              </a:ext>
            </a:extLst>
          </p:cNvPr>
          <p:cNvSpPr/>
          <p:nvPr/>
        </p:nvSpPr>
        <p:spPr>
          <a:xfrm rot="-5400000" flipV="1">
            <a:off x="13817614" y="5816614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2A19182-9A18-7BDD-7C04-AD8CAE3F6854}"/>
              </a:ext>
            </a:extLst>
          </p:cNvPr>
          <p:cNvSpPr/>
          <p:nvPr/>
        </p:nvSpPr>
        <p:spPr>
          <a:xfrm>
            <a:off x="1276222" y="6924547"/>
            <a:ext cx="750324" cy="570683"/>
          </a:xfrm>
          <a:custGeom>
            <a:avLst/>
            <a:gdLst/>
            <a:ahLst/>
            <a:cxnLst/>
            <a:rect l="l" t="t" r="r" b="b"/>
            <a:pathLst>
              <a:path w="621536" h="570683">
                <a:moveTo>
                  <a:pt x="0" y="0"/>
                </a:moveTo>
                <a:lnTo>
                  <a:pt x="621537" y="0"/>
                </a:lnTo>
                <a:lnTo>
                  <a:pt x="621537" y="570683"/>
                </a:lnTo>
                <a:lnTo>
                  <a:pt x="0" y="5706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 sz="3200"/>
          </a:p>
        </p:txBody>
      </p:sp>
      <p:pic>
        <p:nvPicPr>
          <p:cNvPr id="16" name="Picture 15" descr="A group of people holding a certificate&#10;&#10;AI-generated content may be incorrect.">
            <a:extLst>
              <a:ext uri="{FF2B5EF4-FFF2-40B4-BE49-F238E27FC236}">
                <a16:creationId xmlns:a16="http://schemas.microsoft.com/office/drawing/2014/main" id="{8A8A2A88-32FE-61D0-06E3-9A2192820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3640" y="1831930"/>
            <a:ext cx="6348033" cy="5380508"/>
          </a:xfrm>
          <a:prstGeom prst="rect">
            <a:avLst/>
          </a:prstGeom>
        </p:spPr>
      </p:pic>
      <p:pic>
        <p:nvPicPr>
          <p:cNvPr id="18" name="Picture 17" descr="A poster with text and images of people&#10;&#10;AI-generated content may be incorrect.">
            <a:extLst>
              <a:ext uri="{FF2B5EF4-FFF2-40B4-BE49-F238E27FC236}">
                <a16:creationId xmlns:a16="http://schemas.microsoft.com/office/drawing/2014/main" id="{4133102D-DF8B-0D68-6F76-50D2D67A5B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0645" y="733"/>
            <a:ext cx="8271852" cy="10110910"/>
          </a:xfrm>
          <a:prstGeom prst="rect">
            <a:avLst/>
          </a:prstGeom>
        </p:spPr>
      </p:pic>
      <p:sp>
        <p:nvSpPr>
          <p:cNvPr id="5" name="Freeform 3">
            <a:extLst>
              <a:ext uri="{FF2B5EF4-FFF2-40B4-BE49-F238E27FC236}">
                <a16:creationId xmlns:a16="http://schemas.microsoft.com/office/drawing/2014/main" id="{1B451FD2-DB73-045E-0578-5EEA724E4579}"/>
              </a:ext>
            </a:extLst>
          </p:cNvPr>
          <p:cNvSpPr/>
          <p:nvPr/>
        </p:nvSpPr>
        <p:spPr>
          <a:xfrm>
            <a:off x="15855561" y="399679"/>
            <a:ext cx="1929882" cy="878903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4334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5EEB5-C3A9-6304-F903-6DFCD3D43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
            <a:extLst>
              <a:ext uri="{FF2B5EF4-FFF2-40B4-BE49-F238E27FC236}">
                <a16:creationId xmlns:a16="http://schemas.microsoft.com/office/drawing/2014/main" id="{70F101E2-DD3C-949B-A6CF-4C1B7FCFDBE8}"/>
              </a:ext>
            </a:extLst>
          </p:cNvPr>
          <p:cNvSpPr/>
          <p:nvPr/>
        </p:nvSpPr>
        <p:spPr>
          <a:xfrm rot="16200000" flipV="1">
            <a:off x="13817614" y="5816614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75033303-EFB3-8D82-5E52-27D527E8229A}"/>
              </a:ext>
            </a:extLst>
          </p:cNvPr>
          <p:cNvSpPr txBox="1"/>
          <p:nvPr/>
        </p:nvSpPr>
        <p:spPr>
          <a:xfrm>
            <a:off x="730526" y="915922"/>
            <a:ext cx="6731471" cy="620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4"/>
              </a:lnSpc>
              <a:spcBef>
                <a:spcPct val="0"/>
              </a:spcBef>
            </a:pPr>
            <a:r>
              <a:rPr lang="en-US" sz="5000" b="1">
                <a:solidFill>
                  <a:srgbClr val="000000"/>
                </a:solidFill>
                <a:latin typeface="Raleway Bold"/>
                <a:sym typeface="Raleway Bold"/>
              </a:rPr>
              <a:t>What We Offer:</a:t>
            </a:r>
            <a:endParaRPr lang="en-US" sz="5000">
              <a:latin typeface="Raleway Bold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9F2783C5-C8AA-04E9-A787-A086A6453F2A}"/>
              </a:ext>
            </a:extLst>
          </p:cNvPr>
          <p:cNvSpPr txBox="1"/>
          <p:nvPr/>
        </p:nvSpPr>
        <p:spPr>
          <a:xfrm>
            <a:off x="736993" y="1924503"/>
            <a:ext cx="11593788" cy="7756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Free E-Learning </a:t>
            </a:r>
            <a:r>
              <a:rPr lang="en-US" sz="3200" i="1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(on the 15 Care Certificate Standards)</a:t>
            </a:r>
            <a:endParaRPr lang="en-US" sz="3400">
              <a:ea typeface="Calibri"/>
              <a:cs typeface="Calibri"/>
            </a:endParaRP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English Language and Culture Course </a:t>
            </a:r>
            <a:r>
              <a:rPr lang="en-US" sz="3200" i="1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(4 weeks; online)</a:t>
            </a:r>
            <a:endParaRPr lang="en-US" sz="3200" i="1">
              <a:latin typeface="Raleway"/>
            </a:endParaRP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Social Care New-Entrant Course</a:t>
            </a:r>
            <a:r>
              <a:rPr lang="en-US" sz="3200" i="1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 (8 weeks; online)</a:t>
            </a:r>
            <a:endParaRPr lang="en-US" sz="3200" i="1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OSCE course </a:t>
            </a: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International Nurses Mentoring Group</a:t>
            </a: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Training and Development videos</a:t>
            </a:r>
          </a:p>
          <a:p>
            <a:pPr marL="457200" indent="-457200">
              <a:lnSpc>
                <a:spcPct val="150000"/>
              </a:lnSpc>
              <a:buAutoNum type="alphaLcPeriod"/>
            </a:pPr>
            <a:r>
              <a:rPr lang="en-US" sz="3400">
                <a:solidFill>
                  <a:srgbClr val="000000"/>
                </a:solidFill>
                <a:latin typeface="Raleway"/>
                <a:ea typeface="Raleway"/>
                <a:cs typeface="Raleway"/>
              </a:rPr>
              <a:t>Leadership Coaching</a:t>
            </a:r>
          </a:p>
          <a:p>
            <a:pPr marL="457200" indent="-457200">
              <a:lnSpc>
                <a:spcPct val="150000"/>
              </a:lnSpc>
              <a:buAutoNum type="alphaLcPeriod"/>
            </a:pPr>
            <a:endParaRPr lang="en-US" sz="340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  <a:p>
            <a:pPr marL="457200" indent="-457200">
              <a:lnSpc>
                <a:spcPct val="150000"/>
              </a:lnSpc>
              <a:buAutoNum type="alphaLcPeriod"/>
            </a:pPr>
            <a:endParaRPr lang="en-US" sz="340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  <a:p>
            <a:pPr marL="457200" indent="-457200">
              <a:lnSpc>
                <a:spcPct val="150000"/>
              </a:lnSpc>
              <a:buAutoNum type="alphaLcPeriod"/>
            </a:pPr>
            <a:endParaRPr lang="en-US" sz="340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</p:txBody>
      </p:sp>
      <p:pic>
        <p:nvPicPr>
          <p:cNvPr id="5" name="Picture 4" descr="A person in a striped shirt&#10;&#10;AI-generated content may be incorrect.">
            <a:extLst>
              <a:ext uri="{FF2B5EF4-FFF2-40B4-BE49-F238E27FC236}">
                <a16:creationId xmlns:a16="http://schemas.microsoft.com/office/drawing/2014/main" id="{C3B655A7-628A-8334-285C-CA95F76AA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6687" y="4467240"/>
            <a:ext cx="4421194" cy="2690734"/>
          </a:xfrm>
          <a:prstGeom prst="rect">
            <a:avLst/>
          </a:prstGeom>
        </p:spPr>
      </p:pic>
      <p:pic>
        <p:nvPicPr>
          <p:cNvPr id="8" name="Picture 7" descr="A group of people sitting in a room&#10;&#10;AI-generated content may be incorrect.">
            <a:extLst>
              <a:ext uri="{FF2B5EF4-FFF2-40B4-BE49-F238E27FC236}">
                <a16:creationId xmlns:a16="http://schemas.microsoft.com/office/drawing/2014/main" id="{D9833113-4AEB-DFE4-FE86-046D55D8204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05" t="17636" r="-402" b="-757"/>
          <a:stretch/>
        </p:blipFill>
        <p:spPr>
          <a:xfrm>
            <a:off x="12243928" y="1487180"/>
            <a:ext cx="4413291" cy="2699202"/>
          </a:xfrm>
          <a:prstGeom prst="rect">
            <a:avLst/>
          </a:prstGeom>
        </p:spPr>
      </p:pic>
      <p:pic>
        <p:nvPicPr>
          <p:cNvPr id="9" name="Picture 8" descr="A person feeding another person&#10;&#10;AI-generated content may be incorrect.">
            <a:extLst>
              <a:ext uri="{FF2B5EF4-FFF2-40B4-BE49-F238E27FC236}">
                <a16:creationId xmlns:a16="http://schemas.microsoft.com/office/drawing/2014/main" id="{AB99B818-F50A-070E-9516-9EE981C02F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4647" y="7466644"/>
            <a:ext cx="4408004" cy="2423492"/>
          </a:xfrm>
          <a:prstGeom prst="rect">
            <a:avLst/>
          </a:prstGeom>
        </p:spPr>
      </p:pic>
      <p:sp>
        <p:nvSpPr>
          <p:cNvPr id="10" name="Freeform 3">
            <a:extLst>
              <a:ext uri="{FF2B5EF4-FFF2-40B4-BE49-F238E27FC236}">
                <a16:creationId xmlns:a16="http://schemas.microsoft.com/office/drawing/2014/main" id="{8764CF19-2B6D-2A4B-2EE3-E83776A3829A}"/>
              </a:ext>
            </a:extLst>
          </p:cNvPr>
          <p:cNvSpPr/>
          <p:nvPr/>
        </p:nvSpPr>
        <p:spPr>
          <a:xfrm>
            <a:off x="15855561" y="399679"/>
            <a:ext cx="1929882" cy="878903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73779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8"/>
          <p:cNvSpPr/>
          <p:nvPr/>
        </p:nvSpPr>
        <p:spPr>
          <a:xfrm rot="16200000" flipV="1">
            <a:off x="13834179" y="5584701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PK"/>
          </a:p>
        </p:txBody>
      </p:sp>
      <p:sp>
        <p:nvSpPr>
          <p:cNvPr id="19" name="Freeform 19"/>
          <p:cNvSpPr/>
          <p:nvPr/>
        </p:nvSpPr>
        <p:spPr>
          <a:xfrm>
            <a:off x="15329418" y="726250"/>
            <a:ext cx="1929882" cy="878903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  <p:sp>
        <p:nvSpPr>
          <p:cNvPr id="22" name="TextBox 22"/>
          <p:cNvSpPr txBox="1"/>
          <p:nvPr/>
        </p:nvSpPr>
        <p:spPr>
          <a:xfrm>
            <a:off x="3751347" y="2933496"/>
            <a:ext cx="4439906" cy="1025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35"/>
              </a:lnSpc>
              <a:spcBef>
                <a:spcPct val="0"/>
              </a:spcBef>
            </a:pPr>
            <a:r>
              <a:rPr lang="en-US" sz="2800" b="1">
                <a:solidFill>
                  <a:srgbClr val="000000"/>
                </a:solidFill>
                <a:latin typeface="Raleway Bold"/>
                <a:ea typeface="Raleway Bold"/>
                <a:cs typeface="Raleway Bold"/>
                <a:sym typeface="Raleway Bold"/>
              </a:rPr>
              <a:t>BHAVIN TAILOR</a:t>
            </a:r>
            <a:endParaRPr lang="en-US" sz="2800" b="1">
              <a:solidFill>
                <a:srgbClr val="000000"/>
              </a:solidFill>
              <a:latin typeface="Raleway Bold"/>
              <a:ea typeface="Raleway Bold"/>
              <a:cs typeface="Raleway Bold"/>
            </a:endParaRPr>
          </a:p>
          <a:p>
            <a:pPr algn="ctr">
              <a:lnSpc>
                <a:spcPts val="2508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DIRECTOR OF EDUCATION      &amp; PROGRAMMES</a:t>
            </a:r>
            <a:endParaRPr lang="en-US" sz="240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</p:txBody>
      </p:sp>
      <p:pic>
        <p:nvPicPr>
          <p:cNvPr id="5" name="Picture 4" descr="A person with a beard and mustache wearing a white shirt&#10;&#10;AI-generated content may be incorrect.">
            <a:extLst>
              <a:ext uri="{FF2B5EF4-FFF2-40B4-BE49-F238E27FC236}">
                <a16:creationId xmlns:a16="http://schemas.microsoft.com/office/drawing/2014/main" id="{875FEABE-6AD3-764E-1CCA-C447B35E12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998" y="1899621"/>
            <a:ext cx="2904944" cy="3069386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person with long hair smiling&#10;&#10;Description automatically generated">
            <a:extLst>
              <a:ext uri="{FF2B5EF4-FFF2-40B4-BE49-F238E27FC236}">
                <a16:creationId xmlns:a16="http://schemas.microsoft.com/office/drawing/2014/main" id="{02EF81FF-3B87-50D7-07E7-3C52803FC5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371" y="5385500"/>
            <a:ext cx="2890388" cy="2955625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896DD4FC-85B6-65E6-6C05-641FEA02F2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9591" y="1900429"/>
            <a:ext cx="2884816" cy="3067768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person wearing glasses and a black sweater&#10;&#10;Description automatically generated">
            <a:extLst>
              <a:ext uri="{FF2B5EF4-FFF2-40B4-BE49-F238E27FC236}">
                <a16:creationId xmlns:a16="http://schemas.microsoft.com/office/drawing/2014/main" id="{5F2C99A9-F9D8-5981-BB81-9E6C2E9791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52890" y="5392329"/>
            <a:ext cx="3073880" cy="3265458"/>
          </a:xfrm>
          <a:prstGeom prst="rect">
            <a:avLst/>
          </a:prstGeom>
          <a:ln>
            <a:noFill/>
          </a:ln>
        </p:spPr>
      </p:pic>
      <p:sp>
        <p:nvSpPr>
          <p:cNvPr id="15" name="TextBox 24">
            <a:extLst>
              <a:ext uri="{FF2B5EF4-FFF2-40B4-BE49-F238E27FC236}">
                <a16:creationId xmlns:a16="http://schemas.microsoft.com/office/drawing/2014/main" id="{469EB463-87ED-6FAD-8F54-E629D2362944}"/>
              </a:ext>
            </a:extLst>
          </p:cNvPr>
          <p:cNvSpPr txBox="1"/>
          <p:nvPr/>
        </p:nvSpPr>
        <p:spPr>
          <a:xfrm>
            <a:off x="12056488" y="6199553"/>
            <a:ext cx="5209904" cy="1025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035"/>
              </a:lnSpc>
              <a:spcBef>
                <a:spcPct val="0"/>
              </a:spcBef>
            </a:pPr>
            <a:r>
              <a:rPr lang="en-US" sz="2800" b="1">
                <a:solidFill>
                  <a:srgbClr val="000000"/>
                </a:solidFill>
                <a:latin typeface="Raleway Bold"/>
                <a:ea typeface="Raleway Bold"/>
                <a:cs typeface="Raleway Bold"/>
                <a:sym typeface="Raleway Bold"/>
              </a:rPr>
              <a:t>ROSIE CULLUM</a:t>
            </a:r>
            <a:endParaRPr lang="en-US" sz="2800" b="1">
              <a:solidFill>
                <a:srgbClr val="000000"/>
              </a:solidFill>
              <a:latin typeface="Raleway Bold"/>
              <a:ea typeface="Raleway Bold"/>
              <a:cs typeface="Raleway Bold"/>
            </a:endParaRPr>
          </a:p>
          <a:p>
            <a:pPr algn="ctr">
              <a:lnSpc>
                <a:spcPts val="2508"/>
              </a:lnSpc>
              <a:spcBef>
                <a:spcPct val="0"/>
              </a:spcBef>
            </a:pPr>
            <a:r>
              <a:rPr lang="en-US" sz="225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BUSINESS DEVELOPMENT </a:t>
            </a:r>
          </a:p>
          <a:p>
            <a:pPr algn="ctr">
              <a:lnSpc>
                <a:spcPts val="2508"/>
              </a:lnSpc>
              <a:spcBef>
                <a:spcPct val="0"/>
              </a:spcBef>
            </a:pPr>
            <a:r>
              <a:rPr lang="en-US" sz="225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LEAD</a:t>
            </a:r>
            <a:endParaRPr lang="en-US" sz="225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id="{7B7EAC8F-0146-9748-32FC-0A8E5267F5B7}"/>
              </a:ext>
            </a:extLst>
          </p:cNvPr>
          <p:cNvSpPr txBox="1"/>
          <p:nvPr/>
        </p:nvSpPr>
        <p:spPr>
          <a:xfrm>
            <a:off x="4011167" y="6199552"/>
            <a:ext cx="4433527" cy="1025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035"/>
              </a:lnSpc>
              <a:spcBef>
                <a:spcPct val="0"/>
              </a:spcBef>
            </a:pPr>
            <a:r>
              <a:rPr lang="en-US" sz="2800" b="1">
                <a:solidFill>
                  <a:srgbClr val="000000"/>
                </a:solidFill>
                <a:latin typeface="Raleway Bold"/>
                <a:ea typeface="Raleway Bold"/>
                <a:cs typeface="Raleway Bold"/>
                <a:sym typeface="Raleway Bold"/>
              </a:rPr>
              <a:t>MEAGHAN RYDER-GREEN</a:t>
            </a:r>
            <a:endParaRPr lang="en-US" sz="2800" b="1">
              <a:solidFill>
                <a:srgbClr val="000000"/>
              </a:solidFill>
              <a:latin typeface="Raleway Bold"/>
              <a:ea typeface="Raleway Bold"/>
              <a:cs typeface="Raleway Bold"/>
            </a:endParaRPr>
          </a:p>
          <a:p>
            <a:pPr algn="ctr">
              <a:lnSpc>
                <a:spcPts val="2508"/>
              </a:lnSpc>
              <a:spcBef>
                <a:spcPct val="0"/>
              </a:spcBef>
            </a:pPr>
            <a:r>
              <a:rPr lang="en-US" sz="225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RESEARCH &amp; DEVELOPMENT LEAD</a:t>
            </a:r>
            <a:endParaRPr lang="en-US" sz="225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6E43536B-8049-F985-8155-F17528CB5C67}"/>
              </a:ext>
            </a:extLst>
          </p:cNvPr>
          <p:cNvSpPr txBox="1"/>
          <p:nvPr/>
        </p:nvSpPr>
        <p:spPr>
          <a:xfrm>
            <a:off x="12056487" y="2928813"/>
            <a:ext cx="5209904" cy="1025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035"/>
              </a:lnSpc>
              <a:spcBef>
                <a:spcPct val="0"/>
              </a:spcBef>
            </a:pPr>
            <a:r>
              <a:rPr lang="en-US" sz="2800" b="1">
                <a:solidFill>
                  <a:srgbClr val="000000"/>
                </a:solidFill>
                <a:latin typeface="Raleway Bold"/>
                <a:ea typeface="Raleway Bold"/>
                <a:cs typeface="Raleway Bold"/>
              </a:rPr>
              <a:t>ANN BUTTS</a:t>
            </a:r>
          </a:p>
          <a:p>
            <a:pPr algn="ctr">
              <a:lnSpc>
                <a:spcPts val="2508"/>
              </a:lnSpc>
              <a:spcBef>
                <a:spcPct val="0"/>
              </a:spcBef>
            </a:pPr>
            <a:r>
              <a:rPr lang="en-US" sz="225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NURSING AND CLINICAL CONSULTANT</a:t>
            </a:r>
            <a:endParaRPr lang="en-US" sz="2250">
              <a:solidFill>
                <a:srgbClr val="000000"/>
              </a:solidFill>
              <a:latin typeface="Raleway"/>
              <a:ea typeface="Raleway"/>
              <a:cs typeface="Ralew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1B36E2-F7F8-E465-FEDB-569931C40541}"/>
              </a:ext>
            </a:extLst>
          </p:cNvPr>
          <p:cNvSpPr txBox="1"/>
          <p:nvPr/>
        </p:nvSpPr>
        <p:spPr>
          <a:xfrm>
            <a:off x="881269" y="8873988"/>
            <a:ext cx="13146157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000">
                <a:latin typeface="Raleway"/>
                <a:cs typeface="Arial"/>
              </a:rPr>
              <a:t>Network of like-minded individuals who have excelled in their area of professional practice from</a:t>
            </a:r>
            <a:r>
              <a:rPr lang="en-US" sz="3000">
                <a:latin typeface="Raleway"/>
                <a:cs typeface="Arial"/>
              </a:rPr>
              <a:t> across Health, Social Care and Education.​</a:t>
            </a:r>
            <a:endParaRPr lang="en-US" sz="3000">
              <a:latin typeface="Raleway"/>
              <a:ea typeface="Calibri"/>
              <a:cs typeface="Calibri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12A9DC52-8F5B-773F-37F8-02A35FD22D1B}"/>
              </a:ext>
            </a:extLst>
          </p:cNvPr>
          <p:cNvSpPr txBox="1"/>
          <p:nvPr/>
        </p:nvSpPr>
        <p:spPr>
          <a:xfrm>
            <a:off x="730526" y="915922"/>
            <a:ext cx="6731471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4"/>
              </a:lnSpc>
              <a:spcBef>
                <a:spcPct val="0"/>
              </a:spcBef>
            </a:pPr>
            <a:r>
              <a:rPr lang="en-US" sz="5000" b="1">
                <a:solidFill>
                  <a:srgbClr val="000000"/>
                </a:solidFill>
                <a:latin typeface="Raleway Bold"/>
                <a:sym typeface="Raleway Bold"/>
              </a:rPr>
              <a:t>Who We Are:</a:t>
            </a:r>
            <a:endParaRPr lang="en-US" sz="5000">
              <a:latin typeface="Raleway 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89CCDD1-303A-6616-39CE-B063386EDBF8}"/>
              </a:ext>
            </a:extLst>
          </p:cNvPr>
          <p:cNvSpPr/>
          <p:nvPr/>
        </p:nvSpPr>
        <p:spPr>
          <a:xfrm rot="16200000" flipV="1">
            <a:off x="13817614" y="5816614"/>
            <a:ext cx="4078353" cy="4862418"/>
          </a:xfrm>
          <a:custGeom>
            <a:avLst/>
            <a:gdLst/>
            <a:ahLst/>
            <a:cxnLst/>
            <a:rect l="l" t="t" r="r" b="b"/>
            <a:pathLst>
              <a:path w="4078353" h="4862418">
                <a:moveTo>
                  <a:pt x="0" y="4862418"/>
                </a:moveTo>
                <a:lnTo>
                  <a:pt x="4078354" y="4862418"/>
                </a:lnTo>
                <a:lnTo>
                  <a:pt x="4078354" y="0"/>
                </a:lnTo>
                <a:lnTo>
                  <a:pt x="0" y="0"/>
                </a:lnTo>
                <a:lnTo>
                  <a:pt x="0" y="486241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PK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A03CD26-3F8D-84B0-44F3-D54DC2F2A0C9}"/>
              </a:ext>
            </a:extLst>
          </p:cNvPr>
          <p:cNvSpPr txBox="1"/>
          <p:nvPr/>
        </p:nvSpPr>
        <p:spPr>
          <a:xfrm>
            <a:off x="6614629" y="9373148"/>
            <a:ext cx="5034062" cy="4533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77"/>
              </a:lnSpc>
              <a:spcBef>
                <a:spcPct val="0"/>
              </a:spcBef>
            </a:pPr>
            <a:r>
              <a:rPr lang="en-US" sz="2650" u="none" strike="noStrik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www.indagodevelopment.co.uk</a:t>
            </a:r>
            <a:r>
              <a:rPr lang="en-US" sz="265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lang="en-US"/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349EFCB5-7891-1454-102A-19CAAC0ACC9A}"/>
              </a:ext>
            </a:extLst>
          </p:cNvPr>
          <p:cNvSpPr txBox="1"/>
          <p:nvPr/>
        </p:nvSpPr>
        <p:spPr>
          <a:xfrm>
            <a:off x="756916" y="973348"/>
            <a:ext cx="8896983" cy="7080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296"/>
              </a:lnSpc>
            </a:pPr>
            <a:r>
              <a:rPr lang="en-US" sz="9600" b="1">
                <a:solidFill>
                  <a:srgbClr val="000000"/>
                </a:solidFill>
                <a:latin typeface="Raleway Bold"/>
                <a:ea typeface="Raleway Bold"/>
                <a:cs typeface="Raleway Bold"/>
                <a:sym typeface="Raleway Bold"/>
              </a:rPr>
              <a:t>Thank you!</a:t>
            </a:r>
            <a:endParaRPr lang="en-US" sz="9600" b="1">
              <a:solidFill>
                <a:srgbClr val="000000"/>
              </a:solidFill>
              <a:latin typeface="Raleway Bold"/>
              <a:ea typeface="Raleway Bold"/>
              <a:cs typeface="Raleway Bold"/>
            </a:endParaRPr>
          </a:p>
        </p:txBody>
      </p:sp>
      <p:pic>
        <p:nvPicPr>
          <p:cNvPr id="7" name="Picture 6" descr="A collage of people posing for the camera&#10;&#10;AI-generated content may be incorrect.">
            <a:extLst>
              <a:ext uri="{FF2B5EF4-FFF2-40B4-BE49-F238E27FC236}">
                <a16:creationId xmlns:a16="http://schemas.microsoft.com/office/drawing/2014/main" id="{F8D431BD-D8B9-118F-26BC-0F621648E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7265" y="2318520"/>
            <a:ext cx="8236050" cy="6843697"/>
          </a:xfrm>
          <a:prstGeom prst="rect">
            <a:avLst/>
          </a:prstGeom>
        </p:spPr>
      </p:pic>
      <p:sp>
        <p:nvSpPr>
          <p:cNvPr id="8" name="Freeform 3">
            <a:extLst>
              <a:ext uri="{FF2B5EF4-FFF2-40B4-BE49-F238E27FC236}">
                <a16:creationId xmlns:a16="http://schemas.microsoft.com/office/drawing/2014/main" id="{0B1A3001-9E02-FC89-14AD-8ADF2207B8C5}"/>
              </a:ext>
            </a:extLst>
          </p:cNvPr>
          <p:cNvSpPr/>
          <p:nvPr/>
        </p:nvSpPr>
        <p:spPr>
          <a:xfrm>
            <a:off x="13863882" y="352559"/>
            <a:ext cx="3813416" cy="1925311"/>
          </a:xfrm>
          <a:custGeom>
            <a:avLst/>
            <a:gdLst/>
            <a:ahLst/>
            <a:cxnLst/>
            <a:rect l="l" t="t" r="r" b="b"/>
            <a:pathLst>
              <a:path w="1929882" h="878903">
                <a:moveTo>
                  <a:pt x="0" y="0"/>
                </a:moveTo>
                <a:lnTo>
                  <a:pt x="1929882" y="0"/>
                </a:lnTo>
                <a:lnTo>
                  <a:pt x="1929882" y="878903"/>
                </a:lnTo>
                <a:lnTo>
                  <a:pt x="0" y="87890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35539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db6ab61-88ae-4c89-ac5a-4d0fe729bfb6" xsi:nil="true"/>
    <lcf76f155ced4ddcb4097134ff3c332f xmlns="5f914630-d409-47cb-a494-ddc143dfee2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EBE06559548D458BFE07145BDE6970" ma:contentTypeVersion="15" ma:contentTypeDescription="Create a new document." ma:contentTypeScope="" ma:versionID="af5bfa0279b945358c1daee9116b6b1b">
  <xsd:schema xmlns:xsd="http://www.w3.org/2001/XMLSchema" xmlns:xs="http://www.w3.org/2001/XMLSchema" xmlns:p="http://schemas.microsoft.com/office/2006/metadata/properties" xmlns:ns2="5f914630-d409-47cb-a494-ddc143dfee20" xmlns:ns3="2db6ab61-88ae-4c89-ac5a-4d0fe729bfb6" targetNamespace="http://schemas.microsoft.com/office/2006/metadata/properties" ma:root="true" ma:fieldsID="f99071ccfe36c8e22e830c94f6458681" ns2:_="" ns3:_="">
    <xsd:import namespace="5f914630-d409-47cb-a494-ddc143dfee20"/>
    <xsd:import namespace="2db6ab61-88ae-4c89-ac5a-4d0fe729bf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914630-d409-47cb-a494-ddc143dfee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7a660425-e3a4-47d6-b4e3-82867cac817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b6ab61-88ae-4c89-ac5a-4d0fe729bfb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bb5aca8-967f-4424-b805-e727d3a4b099}" ma:internalName="TaxCatchAll" ma:showField="CatchAllData" ma:web="2db6ab61-88ae-4c89-ac5a-4d0fe729bf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262E95-03F2-4CAA-B19A-F50EC3B7F55B}">
  <ds:schemaRefs>
    <ds:schemaRef ds:uri="2db6ab61-88ae-4c89-ac5a-4d0fe729bfb6"/>
    <ds:schemaRef ds:uri="5f914630-d409-47cb-a494-ddc143dfee20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D3FF8E-54E8-4E13-AECA-4FF7BEA7AD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5C890E-89CB-4AB3-8513-1EAE6920EA71}">
  <ds:schemaRefs>
    <ds:schemaRef ds:uri="2db6ab61-88ae-4c89-ac5a-4d0fe729bfb6"/>
    <ds:schemaRef ds:uri="5f914630-d409-47cb-a494-ddc143dfee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Raleway</vt:lpstr>
      <vt:lpstr>Ink Free</vt:lpstr>
      <vt:lpstr>Raleway 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INDAGO - Template</dc:title>
  <dc:creator>Hasnat Mubarak</dc:creator>
  <cp:lastModifiedBy>Michaela Cosway</cp:lastModifiedBy>
  <cp:revision>5</cp:revision>
  <dcterms:created xsi:type="dcterms:W3CDTF">2006-08-16T00:00:00Z</dcterms:created>
  <dcterms:modified xsi:type="dcterms:W3CDTF">2025-03-06T12:53:57Z</dcterms:modified>
  <dc:identifier>DAGX7ANbuQ8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0x010100AFEBE06559548D458BFE07145BDE6970</vt:lpwstr>
  </property>
  <property fmtid="{D5CDD505-2E9C-101B-9397-08002B2CF9AE}" pid="3" name="MediaServiceImageTags">
    <vt:lpwstr/>
  </property>
</Properties>
</file>